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64" r:id="rId4"/>
    <p:sldId id="288" r:id="rId5"/>
    <p:sldId id="291" r:id="rId6"/>
    <p:sldId id="292" r:id="rId7"/>
    <p:sldId id="293" r:id="rId8"/>
    <p:sldId id="295" r:id="rId9"/>
    <p:sldId id="294" r:id="rId10"/>
    <p:sldId id="296" r:id="rId11"/>
    <p:sldId id="297" r:id="rId12"/>
    <p:sldId id="298" r:id="rId13"/>
    <p:sldId id="322" r:id="rId14"/>
    <p:sldId id="300" r:id="rId15"/>
    <p:sldId id="299" r:id="rId16"/>
    <p:sldId id="302" r:id="rId17"/>
    <p:sldId id="301" r:id="rId18"/>
    <p:sldId id="304" r:id="rId19"/>
    <p:sldId id="305" r:id="rId20"/>
    <p:sldId id="307" r:id="rId21"/>
    <p:sldId id="306" r:id="rId22"/>
    <p:sldId id="308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289" r:id="rId36"/>
    <p:sldId id="290" r:id="rId37"/>
  </p:sldIdLst>
  <p:sldSz cx="9144000" cy="6858000" type="screen4x3"/>
  <p:notesSz cx="6858000" cy="9296400"/>
  <p:embeddedFontLst>
    <p:embeddedFont>
      <p:font typeface="Franklin Gothic Demi Cond" panose="020B0706030402020204" pitchFamily="34" charset="0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Orlando" pitchFamily="2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3" d="100"/>
          <a:sy n="83" d="100"/>
        </p:scale>
        <p:origin x="-282" y="-144"/>
      </p:cViewPr>
      <p:guideLst>
        <p:guide orient="horz" pos="838"/>
        <p:guide pos="10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02 - Maneras En Que Dañamos Al Matrimonio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Sábado, 5 de octubre de 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D421E-C5F9-4885-AD11-38B3215C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6962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02 - Maneras En Que Dañamos Al Matrimonio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Sábado, 5 de octubre de 2013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4AD30-9D79-4C7D-B2A5-E059AAE61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1283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02 - Maneras En Que Dañamos Al Matrimonio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AD30-9D79-4C7D-B2A5-E059AAE614EF}" type="slidenum">
              <a:rPr lang="en-US" smtClean="0"/>
              <a:t>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r>
              <a:rPr lang="en-US" smtClean="0"/>
              <a:t>Sábado, 5 de octubre de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0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4AD30-9D79-4C7D-B2A5-E059AAE614EF}" type="slidenum">
              <a:rPr lang="en-US" smtClean="0"/>
              <a:t>32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Construyendo Una Familia Mejor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02 - Maneras En Que Dañamos Al Matrimonio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r>
              <a:rPr lang="en-US" smtClean="0"/>
              <a:t>Sábado, 5 de octubre de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37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5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SzPct val="120000"/>
              <a:buFontTx/>
              <a:buBlip>
                <a:blip r:embed="rId2"/>
              </a:buBlip>
              <a:defRPr/>
            </a:lvl1pPr>
            <a:lvl2pPr marL="914400" indent="-457200">
              <a:buSzPct val="130000"/>
              <a:buFontTx/>
              <a:buBlip>
                <a:blip r:embed="rId3"/>
              </a:buBlip>
              <a:defRPr/>
            </a:lvl2pPr>
            <a:lvl3pPr marL="1371600" indent="-457200">
              <a:buSzPct val="120000"/>
              <a:buFontTx/>
              <a:buBlip>
                <a:blip r:embed="rId4"/>
              </a:buBlip>
              <a:defRPr/>
            </a:lvl3pPr>
            <a:lvl4pPr marL="1828800" indent="-457200">
              <a:buSzPct val="120000"/>
              <a:buFontTx/>
              <a:buBlip>
                <a:blip r:embed="rId5"/>
              </a:buBlip>
              <a:defRPr/>
            </a:lvl4pPr>
            <a:lvl5pPr marL="2286000" indent="-457200">
              <a:buSzPct val="140000"/>
              <a:buFontTx/>
              <a:buBlip>
                <a:blip r:embed="rId6"/>
              </a:buBlip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33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/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2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1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2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2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6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49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56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E572-95DD-4E1F-A971-BAD7112C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0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-141642"/>
            <a:ext cx="77723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990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8734-6AFB-48AD-9DFA-56D488E12F08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defRPr>
            </a:lvl1pPr>
          </a:lstStyle>
          <a:p>
            <a:fld id="{0DC90F52-9238-4370-B48D-5CCBDDDDD7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9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66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Orlando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1pPr>
      <a:lvl2pPr marL="7953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2pPr>
      <a:lvl3pPr marL="12588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3pPr>
      <a:lvl4pPr marL="1709738" indent="-33813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4pPr>
      <a:lvl5pPr marL="2173288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Franklin Gothic Demi Con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983" y="1128753"/>
            <a:ext cx="6682217" cy="4433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Rounded Rectangle 6"/>
          <p:cNvSpPr/>
          <p:nvPr/>
        </p:nvSpPr>
        <p:spPr>
          <a:xfrm rot="21214942">
            <a:off x="3253112" y="5241290"/>
            <a:ext cx="3427312" cy="6426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>
                <a:solidFill>
                  <a:srgbClr val="FFFF00"/>
                </a:solidFill>
              </a:rPr>
              <a:t>Salmo 127:1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6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Gozo de Los Constructores :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Relación Llena del Espíritu</a:t>
            </a:r>
          </a:p>
          <a:p>
            <a:r>
              <a:rPr lang="es-GT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Explicada</a:t>
            </a:r>
          </a:p>
          <a:p>
            <a:pPr lvl="1"/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GT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Hupotasso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dirty="0" smtClean="0"/>
              <a:t>=</a:t>
            </a:r>
            <a:r>
              <a:rPr lang="es-GT" dirty="0" smtClean="0"/>
              <a:t>  “arreglarnos </a:t>
            </a:r>
            <a:r>
              <a:rPr lang="es-GT" dirty="0"/>
              <a:t>debajo de otro</a:t>
            </a:r>
            <a:r>
              <a:rPr lang="es-GT" dirty="0" smtClean="0"/>
              <a:t>.”</a:t>
            </a:r>
          </a:p>
          <a:p>
            <a:r>
              <a:rPr lang="es-GT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Ejemplificada</a:t>
            </a:r>
          </a:p>
          <a:p>
            <a:pPr lvl="1"/>
            <a:r>
              <a:rPr lang="es-GT" dirty="0"/>
              <a:t>Nuestro ejemplo máximo </a:t>
            </a:r>
            <a:r>
              <a:rPr lang="en-US" dirty="0" smtClean="0"/>
              <a:t>=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CRISTO JESÚS</a:t>
            </a:r>
          </a:p>
          <a:p>
            <a:r>
              <a:rPr lang="es-GT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Sumisión Examinada</a:t>
            </a:r>
          </a:p>
          <a:p>
            <a:pPr lvl="1"/>
            <a:r>
              <a:rPr lang="es-GT" dirty="0"/>
              <a:t>El Principio de la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“Sumisión Mutua”</a:t>
            </a:r>
          </a:p>
          <a:p>
            <a:pPr lvl="1"/>
            <a:endParaRPr lang="es-GT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s-GT" dirty="0"/>
          </a:p>
          <a:p>
            <a:pPr lvl="1"/>
            <a:endParaRPr lang="es-GT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2" indent="0">
              <a:buNone/>
            </a:pPr>
            <a:endParaRPr lang="es-GT" dirty="0" smtClean="0"/>
          </a:p>
        </p:txBody>
      </p:sp>
    </p:spTree>
    <p:extLst>
      <p:ext uri="{BB962C8B-B14F-4D97-AF65-F5344CB8AC3E}">
        <p14:creationId xmlns:p14="http://schemas.microsoft.com/office/powerpoint/2010/main" val="50777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84" y="876300"/>
            <a:ext cx="3028051" cy="3581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3981" y="1722588"/>
            <a:ext cx="3316619" cy="3840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Conociendo A Los Constructores</a:t>
            </a:r>
            <a:endParaRPr lang="es-G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458200" cy="5410200"/>
          </a:xfrm>
        </p:spPr>
        <p:txBody>
          <a:bodyPr>
            <a:normAutofit/>
          </a:bodyPr>
          <a:lstStyle/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Maestro de Obras – El Marido</a:t>
            </a:r>
          </a:p>
          <a:p>
            <a:pPr lvl="1"/>
            <a:r>
              <a:rPr lang="es-GT" dirty="0" smtClean="0"/>
              <a:t>Su Rol –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Líder</a:t>
            </a:r>
          </a:p>
          <a:p>
            <a:pPr lvl="1"/>
            <a:r>
              <a:rPr lang="es-GT" dirty="0" smtClean="0"/>
              <a:t>Su Responsabilidad – </a:t>
            </a:r>
            <a:br>
              <a:rPr lang="es-GT" dirty="0" smtClean="0"/>
            </a:br>
            <a:r>
              <a:rPr lang="es-GT" dirty="0" smtClean="0"/>
              <a:t>            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Amar a Su Esposa</a:t>
            </a:r>
          </a:p>
          <a:p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Ayudante – La Esposa</a:t>
            </a:r>
          </a:p>
          <a:p>
            <a:pPr lvl="1"/>
            <a:r>
              <a:rPr lang="es-GT" dirty="0" smtClean="0"/>
              <a:t>Su Rol –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Ayuda Idónea</a:t>
            </a:r>
          </a:p>
          <a:p>
            <a:pPr lvl="1"/>
            <a:r>
              <a:rPr lang="es-GT" dirty="0" smtClean="0"/>
              <a:t>Su Responsabilidad – </a:t>
            </a:r>
            <a:br>
              <a:rPr lang="es-GT" dirty="0" smtClean="0"/>
            </a:br>
            <a:r>
              <a:rPr lang="es-GT" dirty="0" smtClean="0"/>
              <a:t>            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Someterse a Su  Marido</a:t>
            </a:r>
          </a:p>
        </p:txBody>
      </p:sp>
    </p:spTree>
    <p:extLst>
      <p:ext uri="{BB962C8B-B14F-4D97-AF65-F5344CB8AC3E}">
        <p14:creationId xmlns:p14="http://schemas.microsoft.com/office/powerpoint/2010/main" val="184199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-141642"/>
            <a:ext cx="7924798" cy="1143000"/>
          </a:xfrm>
        </p:spPr>
        <p:txBody>
          <a:bodyPr>
            <a:normAutofit/>
          </a:bodyPr>
          <a:lstStyle/>
          <a:p>
            <a:r>
              <a:rPr lang="es-GT" sz="3600" dirty="0" smtClean="0"/>
              <a:t>Maneras En Que Dañamos Al Matrimonio</a:t>
            </a:r>
            <a:endParaRPr lang="es-GT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495" y="914400"/>
            <a:ext cx="6975305" cy="4646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09800"/>
            <a:ext cx="2436462" cy="2436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52948" lon="19805850" rev="323895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0"/>
            <a:ext cx="1828800" cy="182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5024">
            <a:off x="5643478" y="3827993"/>
            <a:ext cx="3204727" cy="21279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20360911" lon="793528" rev="21268353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Rounded Rectangle 14"/>
          <p:cNvSpPr/>
          <p:nvPr/>
        </p:nvSpPr>
        <p:spPr>
          <a:xfrm>
            <a:off x="2741262" y="3903999"/>
            <a:ext cx="2895600" cy="1125201"/>
          </a:xfrm>
          <a:prstGeom prst="roundRect">
            <a:avLst/>
          </a:prstGeom>
          <a:solidFill>
            <a:srgbClr val="4F81BD">
              <a:alpha val="69804"/>
            </a:srgbClr>
          </a:solidFill>
          <a:ln>
            <a:solidFill>
              <a:schemeClr val="accent1">
                <a:shade val="50000"/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 fontScale="5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es-GT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Daños Del Marido Al Matrimonio</a:t>
            </a: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01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Amando, Honrando, y Apreciando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Esposa Más Que Cualquiera Otra Mujer, Trabajo, O Pasatiempo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s-GT" dirty="0" smtClean="0"/>
              <a:t>Tu </a:t>
            </a:r>
            <a:r>
              <a:rPr lang="es-GT" dirty="0"/>
              <a:t>esposa sabe cuando </a:t>
            </a:r>
            <a:r>
              <a:rPr lang="es-GT" dirty="0" smtClean="0"/>
              <a:t>te deleitas </a:t>
            </a:r>
            <a:r>
              <a:rPr lang="es-GT" dirty="0"/>
              <a:t>en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la </a:t>
            </a:r>
            <a:r>
              <a:rPr lang="es-GT" dirty="0"/>
              <a:t>compañía de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otra mujer.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s-GT" dirty="0"/>
              <a:t>Ella también sabe cuando </a:t>
            </a:r>
            <a:r>
              <a:rPr lang="es-GT" dirty="0" smtClean="0"/>
              <a:t>tu </a:t>
            </a:r>
            <a:r>
              <a:rPr lang="es-GT" dirty="0"/>
              <a:t>trabajo o algún pasatiempo o deporte </a:t>
            </a:r>
            <a:r>
              <a:rPr lang="es-GT" dirty="0" smtClean="0"/>
              <a:t>te </a:t>
            </a:r>
            <a:r>
              <a:rPr lang="es-GT" dirty="0"/>
              <a:t>es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más importante que ella.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s-GT" dirty="0" smtClean="0">
              <a:solidFill>
                <a:srgbClr val="0066FF"/>
              </a:solidFill>
            </a:endParaRPr>
          </a:p>
          <a:p>
            <a:pPr marL="914400" lvl="2" indent="0">
              <a:buNone/>
            </a:pPr>
            <a:endParaRPr lang="es-GT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699846" y="5181600"/>
            <a:ext cx="2643554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5:25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93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 lvl="0"/>
            <a:r>
              <a:rPr lang="es-GT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Poner A </a:t>
            </a:r>
            <a:r>
              <a:rPr lang="es-GT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 </a:t>
            </a:r>
            <a:r>
              <a:rPr lang="es-GT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Esposa En Primer Lugar:</a:t>
            </a:r>
            <a:endParaRPr lang="en-US" sz="3600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Sal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con ella </a:t>
            </a:r>
            <a:r>
              <a:rPr lang="es-GT" dirty="0"/>
              <a:t>por lo menos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una </a:t>
            </a:r>
            <a:r>
              <a:rPr lang="es-GT" dirty="0"/>
              <a:t>vez a la semana.</a:t>
            </a:r>
            <a:endParaRPr lang="en-US" dirty="0"/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Llámala</a:t>
            </a:r>
            <a:r>
              <a:rPr lang="es-GT" dirty="0" smtClean="0"/>
              <a:t> </a:t>
            </a:r>
            <a:r>
              <a:rPr lang="es-GT" dirty="0"/>
              <a:t>desde el trabajo (en tiempo de descanso) para hablar con ella.</a:t>
            </a:r>
            <a:endParaRPr lang="en-US" dirty="0"/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Avísale</a:t>
            </a:r>
            <a:r>
              <a:rPr lang="es-GT" dirty="0" smtClean="0"/>
              <a:t> </a:t>
            </a:r>
            <a:r>
              <a:rPr lang="es-GT" dirty="0"/>
              <a:t>donde </a:t>
            </a:r>
            <a:r>
              <a:rPr lang="es-GT" dirty="0" smtClean="0"/>
              <a:t>vas </a:t>
            </a:r>
            <a:r>
              <a:rPr lang="es-GT" dirty="0"/>
              <a:t>a estar de ante mano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(</a:t>
            </a:r>
            <a:r>
              <a:rPr lang="es-GT" dirty="0"/>
              <a:t>antes de salir, una llamada, etc.)</a:t>
            </a:r>
            <a:endParaRPr lang="en-US" dirty="0"/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Ayúdale </a:t>
            </a:r>
            <a:r>
              <a:rPr lang="es-GT" dirty="0"/>
              <a:t>con algunas cosas en la casa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(</a:t>
            </a:r>
            <a:r>
              <a:rPr lang="es-GT" dirty="0"/>
              <a:t>niños, basura, </a:t>
            </a:r>
            <a:r>
              <a:rPr lang="es-GT" dirty="0" smtClean="0"/>
              <a:t>tu </a:t>
            </a:r>
            <a:r>
              <a:rPr lang="es-GT" dirty="0"/>
              <a:t>propia ropa, etc</a:t>
            </a:r>
            <a:r>
              <a:rPr lang="es-GT" dirty="0" smtClean="0"/>
              <a:t>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11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 lvl="0"/>
            <a:r>
              <a:rPr lang="es-GT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Poner A </a:t>
            </a:r>
            <a:r>
              <a:rPr lang="es-GT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 </a:t>
            </a:r>
            <a:r>
              <a:rPr lang="es-GT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Esposa En Primer Lugar:</a:t>
            </a:r>
            <a:endParaRPr lang="en-US" sz="3600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5"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Pon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atención </a:t>
            </a:r>
            <a:r>
              <a:rPr lang="es-GT" dirty="0"/>
              <a:t>a ella y a los niños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cuando llegas </a:t>
            </a:r>
            <a:r>
              <a:rPr lang="es-GT" dirty="0"/>
              <a:t>a casa.</a:t>
            </a:r>
            <a:endParaRPr lang="en-US" dirty="0"/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5"/>
            </a:pP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Ten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tiempo para conversación íntima </a:t>
            </a:r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con tu </a:t>
            </a:r>
            <a:r>
              <a:rPr lang="es-GT" dirty="0"/>
              <a:t>esposa.</a:t>
            </a:r>
            <a:endParaRPr lang="en-US" dirty="0"/>
          </a:p>
          <a:p>
            <a:pPr marL="971550" lvl="1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5"/>
            </a:pP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No </a:t>
            </a:r>
            <a:r>
              <a:rPr lang="es-GT" dirty="0" smtClean="0">
                <a:solidFill>
                  <a:schemeClr val="accent6">
                    <a:lumMod val="75000"/>
                  </a:schemeClr>
                </a:solidFill>
              </a:rPr>
              <a:t>seas </a:t>
            </a:r>
            <a:r>
              <a:rPr lang="es-GT" dirty="0">
                <a:solidFill>
                  <a:schemeClr val="accent6">
                    <a:lumMod val="75000"/>
                  </a:schemeClr>
                </a:solidFill>
              </a:rPr>
              <a:t>mal criado </a:t>
            </a:r>
            <a:r>
              <a:rPr lang="es-GT" dirty="0"/>
              <a:t>(bien comportado).</a:t>
            </a:r>
            <a:endParaRPr lang="en-US" dirty="0"/>
          </a:p>
          <a:p>
            <a:pPr marL="914400" lvl="2" indent="0">
              <a:lnSpc>
                <a:spcPct val="95000"/>
              </a:lnSpc>
              <a:buNone/>
            </a:pPr>
            <a:endParaRPr lang="es-GT" dirty="0" smtClean="0"/>
          </a:p>
        </p:txBody>
      </p:sp>
    </p:spTree>
    <p:extLst>
      <p:ext uri="{BB962C8B-B14F-4D97-AF65-F5344CB8AC3E}">
        <p14:creationId xmlns:p14="http://schemas.microsoft.com/office/powerpoint/2010/main" val="404174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 lnSpcReduction="10000"/>
          </a:bodyPr>
          <a:lstStyle/>
          <a:p>
            <a:pPr marL="514350" indent="-514350">
              <a:buSzPct val="100000"/>
              <a:buFont typeface="+mj-lt"/>
              <a:buAutoNum type="arabicPeriod" startAt="2"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Descuidando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Proveer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Liderazgo Espiritual De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Hogar</a:t>
            </a:r>
          </a:p>
          <a:p>
            <a:pPr lvl="1"/>
            <a:r>
              <a:rPr lang="es-ES" dirty="0" smtClean="0"/>
              <a:t>Tu </a:t>
            </a:r>
            <a:r>
              <a:rPr lang="es-ES" dirty="0"/>
              <a:t>esposa necesita saber que </a:t>
            </a:r>
            <a:r>
              <a:rPr lang="es-ES" dirty="0" smtClean="0"/>
              <a:t>tienes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una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comunicación continua con el Señor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dirty="0" smtClean="0"/>
              <a:t>a </a:t>
            </a:r>
            <a:r>
              <a:rPr lang="es-ES" dirty="0"/>
              <a:t>través de la oración, la lectura de la palabra,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la </a:t>
            </a:r>
            <a:r>
              <a:rPr lang="es-ES" dirty="0"/>
              <a:t>memorización de Escritura, etc.</a:t>
            </a:r>
          </a:p>
          <a:p>
            <a:pPr lvl="1"/>
            <a:r>
              <a:rPr lang="es-ES" dirty="0" smtClean="0"/>
              <a:t>Liderazgo </a:t>
            </a:r>
            <a:r>
              <a:rPr lang="es-ES" dirty="0"/>
              <a:t>espiritual no está basado en </a:t>
            </a:r>
            <a:r>
              <a:rPr lang="es-ES" dirty="0" smtClean="0"/>
              <a:t>d</a:t>
            </a:r>
            <a:r>
              <a:rPr lang="es-GT" dirty="0" err="1" smtClean="0"/>
              <a:t>ó</a:t>
            </a:r>
            <a:r>
              <a:rPr lang="es-ES" dirty="0" err="1" smtClean="0"/>
              <a:t>nde</a:t>
            </a:r>
            <a:r>
              <a:rPr lang="es-ES" dirty="0" smtClean="0"/>
              <a:t> estás </a:t>
            </a:r>
            <a:r>
              <a:rPr lang="es-ES" dirty="0"/>
              <a:t>espiritualmente, sino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en qué dirección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estás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yendo.</a:t>
            </a:r>
          </a:p>
          <a:p>
            <a:pPr marL="457200" lvl="1" indent="0">
              <a:buNone/>
            </a:pPr>
            <a:r>
              <a:rPr lang="es-ES" dirty="0" smtClean="0">
                <a:solidFill>
                  <a:srgbClr val="0066FF"/>
                </a:solidFill>
              </a:rPr>
              <a:t> </a:t>
            </a:r>
          </a:p>
          <a:p>
            <a:pPr marL="914400" lvl="2" indent="0">
              <a:buNone/>
            </a:pPr>
            <a:endParaRPr lang="es-GT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699260" y="5215890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2 Crónicas 26:5</a:t>
            </a:r>
          </a:p>
        </p:txBody>
      </p:sp>
    </p:spTree>
    <p:extLst>
      <p:ext uri="{BB962C8B-B14F-4D97-AF65-F5344CB8AC3E}">
        <p14:creationId xmlns:p14="http://schemas.microsoft.com/office/powerpoint/2010/main" val="241958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 lnSpcReduction="10000"/>
          </a:bodyPr>
          <a:lstStyle/>
          <a:p>
            <a:pPr marL="514350" indent="-514350">
              <a:buSzPct val="100000"/>
              <a:buFont typeface="+mj-lt"/>
              <a:buAutoNum type="arabicPeriod" startAt="2"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Descuidando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Proveer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Liderazgo Espiritual De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Hogar</a:t>
            </a:r>
          </a:p>
          <a:p>
            <a:pPr lvl="1"/>
            <a:r>
              <a:rPr lang="es-ES" dirty="0" smtClean="0"/>
              <a:t>Una </a:t>
            </a:r>
            <a:r>
              <a:rPr lang="es-ES" dirty="0"/>
              <a:t>de las formas de mostrar liderazgo espiritual es de estar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firme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en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tus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convicciones bíblicas, </a:t>
            </a:r>
            <a:r>
              <a:rPr lang="es-ES" dirty="0"/>
              <a:t>aún cuando significa </a:t>
            </a:r>
            <a:r>
              <a:rPr lang="es-ES" dirty="0" smtClean="0"/>
              <a:t>costarte </a:t>
            </a:r>
            <a:r>
              <a:rPr lang="es-ES" dirty="0"/>
              <a:t>algo.</a:t>
            </a:r>
          </a:p>
          <a:p>
            <a:pPr lvl="1"/>
            <a:r>
              <a:rPr lang="es-ES" dirty="0" smtClean="0"/>
              <a:t>Si </a:t>
            </a:r>
            <a:r>
              <a:rPr lang="es-ES" dirty="0"/>
              <a:t>no damos a nuestras esposas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el </a:t>
            </a:r>
            <a:r>
              <a:rPr lang="es-ES" dirty="0"/>
              <a:t>liderazgo espiritual que necesita,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ella </a:t>
            </a:r>
            <a:r>
              <a:rPr lang="es-ES" dirty="0"/>
              <a:t>se siente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insegura</a:t>
            </a:r>
            <a:r>
              <a:rPr lang="es-ES" dirty="0"/>
              <a:t> y muchas veces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busca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ese liderazgo en otras personas.</a:t>
            </a:r>
          </a:p>
          <a:p>
            <a:pPr marL="914400" lvl="2" indent="0">
              <a:buNone/>
            </a:pPr>
            <a:endParaRPr lang="es-GT" dirty="0" smtClean="0"/>
          </a:p>
        </p:txBody>
      </p:sp>
    </p:spTree>
    <p:extLst>
      <p:ext uri="{BB962C8B-B14F-4D97-AF65-F5344CB8AC3E}">
        <p14:creationId xmlns:p14="http://schemas.microsoft.com/office/powerpoint/2010/main" val="22853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Falta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Disciplina Interna Para Controlar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Enojo Y Hábitos Impuros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endParaRPr lang="es-ES" dirty="0" smtClean="0"/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Muchas </a:t>
            </a:r>
            <a:r>
              <a:rPr lang="es-ES" dirty="0"/>
              <a:t>veces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el enojo </a:t>
            </a:r>
            <a:r>
              <a:rPr lang="es-ES" dirty="0"/>
              <a:t>viene porque el hombre llega a </a:t>
            </a:r>
            <a:r>
              <a:rPr lang="es-ES" dirty="0" smtClean="0"/>
              <a:t>estar </a:t>
            </a:r>
            <a:r>
              <a:rPr lang="es-ES" dirty="0"/>
              <a:t>frustrado </a:t>
            </a:r>
            <a:r>
              <a:rPr lang="es-ES" dirty="0" smtClean="0"/>
              <a:t>porque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su esposa no entiende</a:t>
            </a:r>
            <a:r>
              <a:rPr lang="es-ES" dirty="0"/>
              <a:t> lo que está tratando de explicar.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Si </a:t>
            </a:r>
            <a:r>
              <a:rPr lang="es-ES" dirty="0"/>
              <a:t>no tenemos cuidado, podemos llegar a </a:t>
            </a:r>
            <a:r>
              <a:rPr lang="es-ES" dirty="0" smtClean="0"/>
              <a:t>estar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amargos</a:t>
            </a:r>
            <a:r>
              <a:rPr lang="es-ES" dirty="0"/>
              <a:t> contra ellas.</a:t>
            </a: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dirty="0" smtClean="0">
                <a:solidFill>
                  <a:srgbClr val="0066FF"/>
                </a:solidFill>
              </a:rPr>
              <a:t> </a:t>
            </a:r>
          </a:p>
          <a:p>
            <a:pPr marL="914400" lvl="2" indent="0">
              <a:buNone/>
            </a:pPr>
            <a:endParaRPr lang="es-GT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676400" y="5105400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Colosenses 3:19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87830" y="2045970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Proverbios 25:28</a:t>
            </a:r>
          </a:p>
        </p:txBody>
      </p:sp>
    </p:spTree>
    <p:extLst>
      <p:ext uri="{BB962C8B-B14F-4D97-AF65-F5344CB8AC3E}">
        <p14:creationId xmlns:p14="http://schemas.microsoft.com/office/powerpoint/2010/main" val="212735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514350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Falta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Disciplina Interna Para Controlar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Enojo Y Hábitos Impuros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Algunas </a:t>
            </a:r>
            <a:r>
              <a:rPr lang="es-ES" dirty="0"/>
              <a:t>veces un enojo no controlado es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un </a:t>
            </a:r>
            <a:r>
              <a:rPr lang="es-ES" dirty="0"/>
              <a:t>producto de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la impureza moral.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El </a:t>
            </a:r>
            <a:r>
              <a:rPr lang="es-ES" dirty="0"/>
              <a:t>hombre debe </a:t>
            </a:r>
            <a:r>
              <a:rPr lang="es-ES" dirty="0" smtClean="0"/>
              <a:t>aprender a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controlar </a:t>
            </a:r>
            <a:r>
              <a:rPr lang="es-ES" dirty="0"/>
              <a:t>sus impulsos </a:t>
            </a:r>
            <a:r>
              <a:rPr lang="es-ES" dirty="0" smtClean="0"/>
              <a:t>o </a:t>
            </a:r>
            <a:r>
              <a:rPr lang="es-ES" dirty="0"/>
              <a:t>deseos físicos, esto incluye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con tu </a:t>
            </a:r>
            <a:r>
              <a:rPr lang="es-ES" dirty="0"/>
              <a:t>esposa</a:t>
            </a:r>
            <a:r>
              <a:rPr lang="es-ES" dirty="0" smtClean="0"/>
              <a:t>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529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514350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Falta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Disciplina Interna Para Controlar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Enojo Y Hábitos Impuros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Hay </a:t>
            </a:r>
            <a:r>
              <a:rPr lang="es-ES" dirty="0"/>
              <a:t>tiempos cuando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no es apropiado </a:t>
            </a:r>
            <a:r>
              <a:rPr lang="es-ES" dirty="0"/>
              <a:t>tener relaciones con </a:t>
            </a:r>
            <a:r>
              <a:rPr lang="es-ES" dirty="0" smtClean="0"/>
              <a:t>tu </a:t>
            </a:r>
            <a:r>
              <a:rPr lang="es-ES" dirty="0"/>
              <a:t>esposa.  Durante esos tiempos ella quiere y necesita que </a:t>
            </a:r>
            <a:r>
              <a:rPr lang="es-ES" dirty="0" smtClean="0"/>
              <a:t>le </a:t>
            </a:r>
            <a:r>
              <a:rPr lang="es-ES" dirty="0" smtClean="0"/>
              <a:t>demuestres </a:t>
            </a:r>
            <a:r>
              <a:rPr lang="es-ES" dirty="0" smtClean="0"/>
              <a:t>tu </a:t>
            </a:r>
            <a:r>
              <a:rPr lang="es-ES" dirty="0"/>
              <a:t>amor en otras maneras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319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	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Rehusando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Admitir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Fracasos Y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Pedir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Perdón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Que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Ofendido </a:t>
            </a:r>
          </a:p>
          <a:p>
            <a:pPr lvl="1">
              <a:lnSpc>
                <a:spcPct val="95000"/>
              </a:lnSpc>
              <a:spcBef>
                <a:spcPts val="600"/>
              </a:spcBef>
              <a:buSzPct val="100000"/>
            </a:pPr>
            <a:r>
              <a:rPr lang="es-ES" dirty="0" smtClean="0"/>
              <a:t>Las </a:t>
            </a:r>
            <a:r>
              <a:rPr lang="es-ES" dirty="0"/>
              <a:t>quejas más mencionadas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contra maridos </a:t>
            </a:r>
            <a:r>
              <a:rPr lang="es-ES" dirty="0"/>
              <a:t>y padres son estos:</a:t>
            </a:r>
          </a:p>
          <a:p>
            <a:pPr lvl="2">
              <a:lnSpc>
                <a:spcPct val="95000"/>
              </a:lnSpc>
              <a:spcBef>
                <a:spcPts val="600"/>
              </a:spcBef>
              <a:buSzPct val="100000"/>
            </a:pP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Pierden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control </a:t>
            </a:r>
            <a:r>
              <a:rPr lang="es-ES" dirty="0"/>
              <a:t>(se enojan).</a:t>
            </a:r>
          </a:p>
          <a:p>
            <a:pPr lvl="2">
              <a:lnSpc>
                <a:spcPct val="95000"/>
              </a:lnSpc>
              <a:spcBef>
                <a:spcPts val="600"/>
              </a:spcBef>
              <a:buSzPct val="100000"/>
            </a:pP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Nunca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admiten que estaban equivocados.</a:t>
            </a: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 smtClean="0">
                <a:solidFill>
                  <a:srgbClr val="0066FF"/>
                </a:solidFill>
              </a:rPr>
              <a:t> </a:t>
            </a:r>
            <a:endParaRPr lang="es-ES" dirty="0">
              <a:solidFill>
                <a:srgbClr val="0066FF"/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  <a:buSzPct val="100000"/>
            </a:pPr>
            <a:r>
              <a:rPr lang="es-ES" dirty="0" smtClean="0"/>
              <a:t>Las </a:t>
            </a:r>
            <a:r>
              <a:rPr lang="es-ES" dirty="0"/>
              <a:t>esposas y los hijos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aprenden del padre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87830" y="4118610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Efesios 6:4</a:t>
            </a:r>
          </a:p>
        </p:txBody>
      </p:sp>
    </p:spTree>
    <p:extLst>
      <p:ext uri="{BB962C8B-B14F-4D97-AF65-F5344CB8AC3E}">
        <p14:creationId xmlns:p14="http://schemas.microsoft.com/office/powerpoint/2010/main" val="415287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Del Marido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buSzPct val="100000"/>
              <a:buNone/>
            </a:pPr>
            <a:r>
              <a:rPr lang="es-ES" sz="3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	</a:t>
            </a:r>
            <a:r>
              <a:rPr lang="es-ES" sz="3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Rehusando </a:t>
            </a:r>
            <a:r>
              <a:rPr lang="es-ES" sz="3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Admitir </a:t>
            </a:r>
            <a:r>
              <a:rPr lang="es-ES" sz="3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 </a:t>
            </a:r>
            <a:r>
              <a:rPr lang="es-ES" sz="3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Fracasos Y </a:t>
            </a:r>
            <a:r>
              <a:rPr lang="es-ES" sz="3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3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Pedir </a:t>
            </a:r>
            <a:r>
              <a:rPr lang="es-ES" sz="3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Perdón </a:t>
            </a:r>
            <a:r>
              <a:rPr lang="es-ES" sz="3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ES" sz="3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Que </a:t>
            </a:r>
            <a:r>
              <a:rPr lang="es-ES" sz="3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</a:t>
            </a:r>
            <a:r>
              <a:rPr lang="es-ES" sz="3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Ofendido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s-ES" sz="3800" dirty="0" smtClean="0">
                <a:solidFill>
                  <a:schemeClr val="accent6">
                    <a:lumMod val="75000"/>
                  </a:schemeClr>
                </a:solidFill>
              </a:rPr>
              <a:t>Tu </a:t>
            </a:r>
            <a:r>
              <a:rPr lang="es-ES" sz="3800" dirty="0">
                <a:solidFill>
                  <a:schemeClr val="accent6">
                    <a:lumMod val="75000"/>
                  </a:schemeClr>
                </a:solidFill>
              </a:rPr>
              <a:t>humildad y sinceridad </a:t>
            </a:r>
            <a:r>
              <a:rPr lang="es-ES" sz="3800" dirty="0"/>
              <a:t>influencian grandemente la forma en que ellos </a:t>
            </a:r>
            <a:r>
              <a:rPr lang="es-ES" sz="3800" dirty="0" smtClean="0"/>
              <a:t/>
            </a:r>
            <a:br>
              <a:rPr lang="es-ES" sz="3800" dirty="0" smtClean="0"/>
            </a:br>
            <a:r>
              <a:rPr lang="es-ES" sz="3800" dirty="0" smtClean="0"/>
              <a:t>responden </a:t>
            </a:r>
            <a:r>
              <a:rPr lang="es-ES" sz="3800" dirty="0"/>
              <a:t>a otros y especialmente a Dios.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s-ES" sz="3800" dirty="0" smtClean="0"/>
              <a:t>Si </a:t>
            </a:r>
            <a:r>
              <a:rPr lang="es-ES" sz="3800" dirty="0"/>
              <a:t>no </a:t>
            </a:r>
            <a:r>
              <a:rPr lang="es-ES" sz="3800" dirty="0" smtClean="0"/>
              <a:t>quieres </a:t>
            </a:r>
            <a:r>
              <a:rPr lang="es-ES" sz="3800" dirty="0"/>
              <a:t>admitir </a:t>
            </a:r>
            <a:r>
              <a:rPr lang="es-ES" sz="3800" dirty="0" smtClean="0"/>
              <a:t>tus </a:t>
            </a:r>
            <a:r>
              <a:rPr lang="es-ES" sz="3800" dirty="0"/>
              <a:t>fracasos y pedir perdón cuando </a:t>
            </a:r>
            <a:r>
              <a:rPr lang="es-ES" sz="3800" dirty="0" smtClean="0"/>
              <a:t>has </a:t>
            </a:r>
            <a:r>
              <a:rPr lang="es-ES" sz="3800" dirty="0"/>
              <a:t>ofendido, ellos van a </a:t>
            </a:r>
            <a:r>
              <a:rPr lang="es-ES" sz="3800" dirty="0">
                <a:solidFill>
                  <a:schemeClr val="accent6">
                    <a:lumMod val="75000"/>
                  </a:schemeClr>
                </a:solidFill>
              </a:rPr>
              <a:t>reaccionar a </a:t>
            </a:r>
            <a:r>
              <a:rPr lang="es-ES" sz="3800" dirty="0" smtClean="0">
                <a:solidFill>
                  <a:schemeClr val="accent6">
                    <a:lumMod val="75000"/>
                  </a:schemeClr>
                </a:solidFill>
              </a:rPr>
              <a:t>tu </a:t>
            </a:r>
            <a:r>
              <a:rPr lang="es-ES" sz="3800" dirty="0">
                <a:solidFill>
                  <a:schemeClr val="accent6">
                    <a:lumMod val="75000"/>
                  </a:schemeClr>
                </a:solidFill>
              </a:rPr>
              <a:t>orgullo </a:t>
            </a:r>
            <a:r>
              <a:rPr lang="es-ES" sz="3800" dirty="0"/>
              <a:t>y </a:t>
            </a:r>
            <a:r>
              <a:rPr lang="es-ES" sz="3800" dirty="0">
                <a:solidFill>
                  <a:schemeClr val="accent6">
                    <a:lumMod val="75000"/>
                  </a:schemeClr>
                </a:solidFill>
              </a:rPr>
              <a:t>perder el respeto </a:t>
            </a:r>
            <a:r>
              <a:rPr lang="es-ES" sz="3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sz="3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sz="3800" dirty="0" smtClean="0"/>
              <a:t>para contigo.</a:t>
            </a:r>
            <a:endParaRPr lang="es-ES" sz="3800" dirty="0"/>
          </a:p>
          <a:p>
            <a:pPr marL="45720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s-ES" sz="3800" dirty="0" smtClean="0">
                <a:solidFill>
                  <a:srgbClr val="0066FF"/>
                </a:solidFill>
              </a:rPr>
              <a:t> </a:t>
            </a:r>
          </a:p>
          <a:p>
            <a:pPr>
              <a:lnSpc>
                <a:spcPct val="115000"/>
              </a:lnSpc>
              <a:spcBef>
                <a:spcPts val="600"/>
              </a:spcBef>
              <a:buSzPct val="100000"/>
              <a:buNone/>
            </a:pPr>
            <a:endParaRPr lang="es-ES" sz="3800" dirty="0"/>
          </a:p>
        </p:txBody>
      </p:sp>
      <p:sp>
        <p:nvSpPr>
          <p:cNvPr id="4" name="Rounded Rectangle 3"/>
          <p:cNvSpPr/>
          <p:nvPr/>
        </p:nvSpPr>
        <p:spPr>
          <a:xfrm>
            <a:off x="1676400" y="5227320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Santiago 4:10</a:t>
            </a:r>
          </a:p>
        </p:txBody>
      </p:sp>
    </p:spTree>
    <p:extLst>
      <p:ext uri="{BB962C8B-B14F-4D97-AF65-F5344CB8AC3E}">
        <p14:creationId xmlns:p14="http://schemas.microsoft.com/office/powerpoint/2010/main" val="78733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5" b="393"/>
          <a:stretch/>
        </p:blipFill>
        <p:spPr>
          <a:xfrm>
            <a:off x="1295400" y="1078587"/>
            <a:ext cx="7090410" cy="45284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1775">
            <a:off x="158210" y="3192341"/>
            <a:ext cx="2639236" cy="1921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41642"/>
            <a:ext cx="7848598" cy="1143000"/>
          </a:xfrm>
        </p:spPr>
        <p:txBody>
          <a:bodyPr>
            <a:normAutofit/>
          </a:bodyPr>
          <a:lstStyle/>
          <a:p>
            <a:r>
              <a:rPr lang="es-GT" sz="3600" dirty="0" smtClean="0"/>
              <a:t>Maneras En Que Dañamos Al Matrimonio</a:t>
            </a:r>
            <a:endParaRPr lang="es-GT" sz="3600" dirty="0"/>
          </a:p>
        </p:txBody>
      </p:sp>
      <p:sp>
        <p:nvSpPr>
          <p:cNvPr id="15" name="Rounded Rectangle 14"/>
          <p:cNvSpPr/>
          <p:nvPr/>
        </p:nvSpPr>
        <p:spPr>
          <a:xfrm>
            <a:off x="2741262" y="3903999"/>
            <a:ext cx="2895600" cy="1125201"/>
          </a:xfrm>
          <a:prstGeom prst="roundRect">
            <a:avLst/>
          </a:prstGeom>
          <a:solidFill>
            <a:srgbClr val="4F81BD">
              <a:alpha val="69804"/>
            </a:srgbClr>
          </a:solidFill>
          <a:ln>
            <a:solidFill>
              <a:schemeClr val="accent1">
                <a:shade val="50000"/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 fontScale="4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es-GT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Daños </a:t>
            </a:r>
            <a:r>
              <a:rPr lang="es-GT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La Esposa </a:t>
            </a:r>
            <a:r>
              <a:rPr lang="es-GT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Matrimonio</a:t>
            </a: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733799"/>
            <a:ext cx="2878585" cy="2289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8" r="9997"/>
          <a:stretch/>
        </p:blipFill>
        <p:spPr>
          <a:xfrm rot="381679">
            <a:off x="5768004" y="935130"/>
            <a:ext cx="2994660" cy="2533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5207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 Menciona Fracasos “Perdonados”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Cuesta </a:t>
            </a:r>
            <a:r>
              <a:rPr lang="es-ES" dirty="0"/>
              <a:t>que un hombre </a:t>
            </a:r>
            <a:r>
              <a:rPr lang="es-ES" dirty="0" smtClean="0"/>
              <a:t>admita </a:t>
            </a:r>
            <a:r>
              <a:rPr lang="es-ES" dirty="0"/>
              <a:t>que ha fracasado y que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pida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perdón.  </a:t>
            </a:r>
            <a:endParaRPr lang="es-E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Cuando </a:t>
            </a:r>
            <a:r>
              <a:rPr lang="es-ES" dirty="0"/>
              <a:t>él sí admite que ha fracasado y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pide </a:t>
            </a:r>
            <a:r>
              <a:rPr lang="es-ES" dirty="0"/>
              <a:t>perdón de Dios y también de su esposa,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esa ofensa debe ser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olvidada.” 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dirty="0" smtClean="0">
                <a:solidFill>
                  <a:srgbClr val="0066FF"/>
                </a:solidFill>
              </a:rPr>
              <a:t> </a:t>
            </a: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dirty="0" smtClean="0">
                <a:solidFill>
                  <a:srgbClr val="0066FF"/>
                </a:solidFill>
              </a:rPr>
              <a:t> </a:t>
            </a:r>
            <a:endParaRPr lang="es-ES" dirty="0">
              <a:solidFill>
                <a:srgbClr val="0066FF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76400" y="4023995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Salmo 32:1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87830" y="4648200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Isaías 43:25</a:t>
            </a:r>
          </a:p>
        </p:txBody>
      </p:sp>
    </p:spTree>
    <p:extLst>
      <p:ext uri="{BB962C8B-B14F-4D97-AF65-F5344CB8AC3E}">
        <p14:creationId xmlns:p14="http://schemas.microsoft.com/office/powerpoint/2010/main" val="59842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 Menciona Fracasos “Perdonados”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s-ES" dirty="0" smtClean="0"/>
              <a:t>Es </a:t>
            </a:r>
            <a:r>
              <a:rPr lang="es-ES" dirty="0"/>
              <a:t>una esposa sabia y diestra que puede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llamar esas lecciones a la atención </a:t>
            </a:r>
            <a:r>
              <a:rPr lang="es-ES" dirty="0"/>
              <a:t>de su marido sin comunicarle “no te olvides como fracasaste la vez pasada.”</a:t>
            </a:r>
          </a:p>
          <a:p>
            <a:pPr lvl="2">
              <a:lnSpc>
                <a:spcPct val="85000"/>
              </a:lnSpc>
              <a:spcBef>
                <a:spcPts val="600"/>
              </a:spcBef>
            </a:pPr>
            <a:r>
              <a:rPr lang="es-ES" sz="2800" dirty="0" smtClean="0"/>
              <a:t>Formas </a:t>
            </a:r>
            <a:r>
              <a:rPr lang="es-ES" sz="2800" dirty="0"/>
              <a:t>de hacerlo  puede ser:  </a:t>
            </a:r>
          </a:p>
          <a:p>
            <a:pPr lvl="3">
              <a:lnSpc>
                <a:spcPct val="85000"/>
              </a:lnSpc>
              <a:spcBef>
                <a:spcPts val="600"/>
              </a:spcBef>
            </a:pP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>Una 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mirada</a:t>
            </a:r>
          </a:p>
          <a:p>
            <a:pPr lvl="3">
              <a:lnSpc>
                <a:spcPct val="85000"/>
              </a:lnSpc>
              <a:spcBef>
                <a:spcPts val="600"/>
              </a:spcBef>
            </a:pP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>Una 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sugerencia de que oren 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antes </a:t>
            </a:r>
            <a:r>
              <a:rPr lang="es-ES" sz="2800" dirty="0"/>
              <a:t>de tomar la decisión</a:t>
            </a:r>
          </a:p>
          <a:p>
            <a:pPr lvl="3">
              <a:lnSpc>
                <a:spcPct val="85000"/>
              </a:lnSpc>
              <a:spcBef>
                <a:spcPts val="600"/>
              </a:spcBef>
            </a:pP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>Preguntarle 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cuales van a ser los resultados 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S" sz="2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sz="2800" dirty="0" smtClean="0"/>
              <a:t>en </a:t>
            </a:r>
            <a:r>
              <a:rPr lang="es-ES" sz="2800" dirty="0"/>
              <a:t>“x” área por esa acción.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endParaRPr lang="es-ES" dirty="0">
              <a:solidFill>
                <a:srgbClr val="0066FF"/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</a:pPr>
            <a:endParaRPr lang="es-ES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09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 Menciona Fracasos “Perdonados”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Una </a:t>
            </a:r>
            <a:r>
              <a:rPr lang="es-ES" dirty="0"/>
              <a:t>de las formas más grandes de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dañar </a:t>
            </a:r>
            <a:r>
              <a:rPr lang="es-ES" dirty="0"/>
              <a:t>el espíritu del matrimonio es de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corregir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 su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marido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en público.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endParaRPr lang="es-ES" dirty="0">
              <a:solidFill>
                <a:srgbClr val="0066FF"/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</a:pPr>
            <a:endParaRPr lang="es-ES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61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AutoNum type="arabicPeriod" startAt="2"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 Descuida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 </a:t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Responsabilidades En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Hogar</a:t>
            </a: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dirty="0" smtClean="0">
                <a:solidFill>
                  <a:srgbClr val="0066FF"/>
                </a:solidFill>
              </a:rPr>
              <a:t> 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Esto </a:t>
            </a:r>
            <a:r>
              <a:rPr lang="es-ES" dirty="0"/>
              <a:t>implica manteniendo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su </a:t>
            </a:r>
            <a:r>
              <a:rPr lang="es-ES" dirty="0"/>
              <a:t>casa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nítida, limpia,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y en orden.  </a:t>
            </a:r>
            <a:endParaRPr lang="es-E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Muchas </a:t>
            </a:r>
            <a:r>
              <a:rPr lang="es-ES" dirty="0"/>
              <a:t>veces </a:t>
            </a:r>
            <a:r>
              <a:rPr lang="es-ES" dirty="0" smtClean="0"/>
              <a:t>los </a:t>
            </a:r>
            <a:r>
              <a:rPr lang="es-ES" dirty="0"/>
              <a:t>maridos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tienen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una preferencia </a:t>
            </a:r>
            <a:r>
              <a:rPr lang="es-ES" dirty="0"/>
              <a:t>en cuanto a diferentes áreas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del </a:t>
            </a:r>
            <a:r>
              <a:rPr lang="es-ES" dirty="0"/>
              <a:t>hogar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Rounded Rectangle 3"/>
          <p:cNvSpPr/>
          <p:nvPr/>
        </p:nvSpPr>
        <p:spPr>
          <a:xfrm>
            <a:off x="1676400" y="2057400"/>
            <a:ext cx="30743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Tito 2:5 </a:t>
            </a:r>
          </a:p>
        </p:txBody>
      </p:sp>
    </p:spTree>
    <p:extLst>
      <p:ext uri="{BB962C8B-B14F-4D97-AF65-F5344CB8AC3E}">
        <p14:creationId xmlns:p14="http://schemas.microsoft.com/office/powerpoint/2010/main" val="258417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	Cuando Ella Descuida Sus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Responsabilidades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El Hogar</a:t>
            </a:r>
          </a:p>
          <a:p>
            <a:pPr>
              <a:lnSpc>
                <a:spcPct val="95000"/>
              </a:lnSpc>
              <a:spcBef>
                <a:spcPts val="600"/>
              </a:spcBef>
              <a:buSzPct val="130000"/>
              <a:buBlip>
                <a:blip r:embed="rId2"/>
              </a:buBlip>
            </a:pP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Ejemplos:</a:t>
            </a:r>
          </a:p>
          <a:p>
            <a:pPr lvl="1">
              <a:lnSpc>
                <a:spcPct val="95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s-ES" dirty="0" smtClean="0"/>
              <a:t>La dirección de mis camisas en el closet</a:t>
            </a:r>
            <a:r>
              <a:rPr lang="es-ES" dirty="0"/>
              <a:t>	</a:t>
            </a:r>
          </a:p>
          <a:p>
            <a:pPr lvl="1">
              <a:lnSpc>
                <a:spcPct val="95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s-ES" dirty="0" smtClean="0"/>
              <a:t>Mi </a:t>
            </a:r>
            <a:r>
              <a:rPr lang="es-ES" dirty="0"/>
              <a:t>escritorio en la oficina está muy desorganizado…a mi me gusta tener </a:t>
            </a:r>
            <a:r>
              <a:rPr lang="es-ES" dirty="0" smtClean="0"/>
              <a:t>mi </a:t>
            </a:r>
            <a:r>
              <a:rPr lang="es-ES" dirty="0"/>
              <a:t>escritorio en la casa bien ordenado.</a:t>
            </a:r>
          </a:p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endParaRPr lang="es-ES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922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Cuando Ella Resiste El Liderazgo De Su Marido</a:t>
            </a: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s-ES" dirty="0" smtClean="0">
                <a:solidFill>
                  <a:srgbClr val="0066FF"/>
                </a:solidFill>
              </a:rPr>
              <a:t> </a:t>
            </a:r>
            <a:endParaRPr lang="es-ES" dirty="0">
              <a:solidFill>
                <a:srgbClr val="0066FF"/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/>
              <a:t>La mayoría de hombres son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muy “frágiles” </a:t>
            </a:r>
            <a:r>
              <a:rPr lang="es-ES" dirty="0"/>
              <a:t>(y aun débiles) en cuanto a ser el líder espiritual de su familia.  </a:t>
            </a:r>
            <a:endParaRPr lang="es-ES" dirty="0" smtClean="0"/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Muchas </a:t>
            </a:r>
            <a:r>
              <a:rPr lang="es-ES" dirty="0"/>
              <a:t>veces </a:t>
            </a:r>
            <a:r>
              <a:rPr lang="es-ES" dirty="0" smtClean="0"/>
              <a:t>sólo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un comentario </a:t>
            </a:r>
            <a:r>
              <a:rPr lang="es-ES" dirty="0"/>
              <a:t>o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algo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dicho en broma </a:t>
            </a:r>
            <a:r>
              <a:rPr lang="es-ES" dirty="0"/>
              <a:t>puede causar que ese hombre </a:t>
            </a:r>
            <a:r>
              <a:rPr lang="es-ES" dirty="0" smtClean="0"/>
              <a:t>renuncie </a:t>
            </a:r>
            <a:r>
              <a:rPr lang="es-ES" dirty="0"/>
              <a:t>su role en </a:t>
            </a:r>
            <a:r>
              <a:rPr lang="es-ES" dirty="0" smtClean="0"/>
              <a:t>ese </a:t>
            </a:r>
            <a:r>
              <a:rPr lang="es-ES" dirty="0"/>
              <a:t>área.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76400" y="1600200"/>
            <a:ext cx="3912577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1 Corintios 14:34-35 </a:t>
            </a:r>
          </a:p>
        </p:txBody>
      </p:sp>
    </p:spTree>
    <p:extLst>
      <p:ext uri="{BB962C8B-B14F-4D97-AF65-F5344CB8AC3E}">
        <p14:creationId xmlns:p14="http://schemas.microsoft.com/office/powerpoint/2010/main" val="158671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la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Esposa Busca 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 Marido </a:t>
            </a:r>
            <a:b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Tiene 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Pregunta Espiritual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95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Está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mirando a su esposo </a:t>
            </a:r>
            <a:r>
              <a:rPr lang="es-MX" dirty="0"/>
              <a:t>y no al pastor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para </a:t>
            </a:r>
            <a:r>
              <a:rPr lang="es-MX" dirty="0"/>
              <a:t>su </a:t>
            </a:r>
            <a:r>
              <a:rPr lang="es-MX" dirty="0" smtClean="0"/>
              <a:t>dirección espiritual</a:t>
            </a:r>
            <a:r>
              <a:rPr lang="es-MX" dirty="0"/>
              <a:t>.</a:t>
            </a:r>
            <a:endParaRPr lang="en-US" dirty="0"/>
          </a:p>
          <a:p>
            <a:pPr marL="514350" lvl="0" indent="-514350">
              <a:lnSpc>
                <a:spcPct val="95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Está animando a otras mujeres hacer lo mismo </a:t>
            </a:r>
            <a:r>
              <a:rPr lang="es-MX" dirty="0"/>
              <a:t>cuando ellas </a:t>
            </a:r>
            <a:r>
              <a:rPr lang="es-MX" dirty="0" smtClean="0"/>
              <a:t>ven </a:t>
            </a:r>
            <a:r>
              <a:rPr lang="es-MX" dirty="0"/>
              <a:t>que su esposo es el líder espiritual de la familia</a:t>
            </a:r>
            <a:r>
              <a:rPr lang="es-MX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5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la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Esposa Busca 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 Marido </a:t>
            </a:r>
            <a:b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Tiene 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Pregunta Espiritual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95000"/>
              </a:lnSpc>
              <a:spcBef>
                <a:spcPts val="1200"/>
              </a:spcBef>
              <a:buSzPct val="100000"/>
              <a:buFont typeface="+mj-lt"/>
              <a:buAutoNum type="arabicPeriod" startAt="3"/>
            </a:pP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Está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motivando a su marido a tomar esa posición </a:t>
            </a:r>
            <a:r>
              <a:rPr lang="es-ES" dirty="0"/>
              <a:t>de liderazgo espiritual.  Eso le ayuda a él tener la confianza necesaria para seguir en esa posición que Dios quiere que tenga</a:t>
            </a:r>
            <a:r>
              <a:rPr lang="es-ES" dirty="0" smtClean="0"/>
              <a:t>.</a:t>
            </a:r>
          </a:p>
          <a:p>
            <a:pPr marL="514350" lvl="0" indent="-514350">
              <a:lnSpc>
                <a:spcPct val="95000"/>
              </a:lnSpc>
              <a:spcBef>
                <a:spcPts val="1200"/>
              </a:spcBef>
              <a:buSzPct val="100000"/>
              <a:buFont typeface="+mj-lt"/>
              <a:buAutoNum type="arabicPeriod" startAt="3"/>
            </a:pP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Está fortaleciendo su matrimonio </a:t>
            </a:r>
            <a:r>
              <a:rPr lang="es-MX" dirty="0"/>
              <a:t>en vez de </a:t>
            </a:r>
            <a:r>
              <a:rPr lang="es-MX" dirty="0" smtClean="0"/>
              <a:t>dañándolo.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0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600"/>
              </a:spcBef>
              <a:buNone/>
            </a:pP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la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Esposa Busca 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 Marido </a:t>
            </a:r>
            <a:b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Tiene 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Pregunta Espiritual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MX" sz="36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</a:t>
            </a:r>
            <a:r>
              <a:rPr lang="es-MX" sz="36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95000"/>
              </a:lnSpc>
              <a:spcBef>
                <a:spcPts val="1200"/>
              </a:spcBef>
              <a:buSzPct val="100000"/>
              <a:buFont typeface="+mj-lt"/>
              <a:buAutoNum type="arabicPeriod" startAt="5"/>
            </a:pP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Está previniendo </a:t>
            </a:r>
            <a:r>
              <a:rPr lang="es-ES" dirty="0"/>
              <a:t>que ella misma </a:t>
            </a:r>
            <a:r>
              <a:rPr lang="es-ES" dirty="0" smtClean="0"/>
              <a:t>llegue </a:t>
            </a:r>
            <a:r>
              <a:rPr lang="es-ES" dirty="0"/>
              <a:t>a tener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un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orgullo espiritual </a:t>
            </a:r>
            <a:r>
              <a:rPr lang="es-ES" dirty="0"/>
              <a:t>de su conocimiento bíblico.</a:t>
            </a:r>
          </a:p>
        </p:txBody>
      </p:sp>
    </p:spTree>
    <p:extLst>
      <p:ext uri="{BB962C8B-B14F-4D97-AF65-F5344CB8AC3E}">
        <p14:creationId xmlns:p14="http://schemas.microsoft.com/office/powerpoint/2010/main" val="141468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	Cuando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 Continuamente Mal Interpreta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 Diciendo.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 smtClean="0"/>
              <a:t>Una </a:t>
            </a:r>
            <a:r>
              <a:rPr lang="es-ES" dirty="0"/>
              <a:t>de las cosas más frustrantes  para un marido es de explicar algo bien a su esposa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y </a:t>
            </a:r>
            <a:r>
              <a:rPr lang="es-ES" dirty="0"/>
              <a:t>que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ella no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entiende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lo que él está tratando de decir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endParaRPr lang="es-ES" dirty="0"/>
          </a:p>
        </p:txBody>
      </p:sp>
      <p:sp>
        <p:nvSpPr>
          <p:cNvPr id="4" name="Rounded Rectangle 3"/>
          <p:cNvSpPr/>
          <p:nvPr/>
        </p:nvSpPr>
        <p:spPr>
          <a:xfrm>
            <a:off x="1672590" y="4027805"/>
            <a:ext cx="3021623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Santiago 1:5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0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	Cuando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 Continuamente Mal Interpreta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El Está Diciendo.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MX" dirty="0"/>
              <a:t>La mayoría de hombres no entienden que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las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mujeres pueden responder en 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diferentes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niveles </a:t>
            </a:r>
            <a:r>
              <a:rPr lang="es-MX" dirty="0"/>
              <a:t>y cambiarse de niveles sin que el hombre </a:t>
            </a:r>
            <a:r>
              <a:rPr lang="es-MX" dirty="0" smtClean="0"/>
              <a:t>reconoce </a:t>
            </a:r>
            <a:r>
              <a:rPr lang="es-MX" dirty="0"/>
              <a:t>que haya cambiado.  </a:t>
            </a:r>
            <a:endParaRPr lang="es-MX" dirty="0" smtClean="0"/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MX" dirty="0" smtClean="0"/>
              <a:t>La </a:t>
            </a:r>
            <a:r>
              <a:rPr lang="es-MX" dirty="0"/>
              <a:t>respuesta de la mujer es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completamente diferente</a:t>
            </a:r>
            <a:r>
              <a:rPr lang="es-MX" dirty="0"/>
              <a:t> dependiendo del nivel de su respuesta.</a:t>
            </a:r>
            <a:endParaRPr lang="en-US" dirty="0"/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E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7258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r>
              <a:rPr lang="es-MX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Ejemplos de Diferentes Niveles de Respuestas: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MX" dirty="0" smtClean="0"/>
              <a:t>“</a:t>
            </a:r>
            <a:r>
              <a:rPr lang="es-MX" dirty="0"/>
              <a:t>Me duele cuando no me pongas atención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en </a:t>
            </a:r>
            <a:r>
              <a:rPr lang="es-MX" dirty="0"/>
              <a:t>público</a:t>
            </a:r>
            <a:r>
              <a:rPr lang="es-MX" dirty="0" smtClean="0"/>
              <a:t>.”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“Quiero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que me 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ames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.” 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rgbClr val="0066FF"/>
                </a:solidFill>
              </a:rPr>
              <a:t>Sus Emociones</a:t>
            </a:r>
            <a:endParaRPr lang="en-US" dirty="0">
              <a:solidFill>
                <a:srgbClr val="0066FF"/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MX" dirty="0" smtClean="0"/>
              <a:t>“</a:t>
            </a:r>
            <a:r>
              <a:rPr lang="es-MX" dirty="0"/>
              <a:t>No </a:t>
            </a:r>
            <a:r>
              <a:rPr lang="es-MX" dirty="0" smtClean="0"/>
              <a:t>quiero </a:t>
            </a:r>
            <a:r>
              <a:rPr lang="es-MX" dirty="0"/>
              <a:t>que me pongas atención en público</a:t>
            </a:r>
            <a:r>
              <a:rPr lang="es-MX" dirty="0" smtClean="0"/>
              <a:t>.”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“No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quiero que me avergüences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.”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rgbClr val="0066FF"/>
                </a:solidFill>
              </a:rPr>
              <a:t>Su Voluntad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4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610600" cy="5029200"/>
          </a:xfrm>
        </p:spPr>
        <p:txBody>
          <a:bodyPr>
            <a:noAutofit/>
          </a:bodyPr>
          <a:lstStyle/>
          <a:p>
            <a:r>
              <a:rPr lang="es-MX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Ejemplos de Diferentes Niveles de Respuestas: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MX" dirty="0" smtClean="0"/>
              <a:t>“</a:t>
            </a:r>
            <a:r>
              <a:rPr lang="es-MX" dirty="0"/>
              <a:t>Quisiera que me </a:t>
            </a:r>
            <a:r>
              <a:rPr lang="es-MX" dirty="0" smtClean="0"/>
              <a:t>pusieras </a:t>
            </a:r>
            <a:r>
              <a:rPr lang="es-MX" dirty="0"/>
              <a:t>atención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en </a:t>
            </a:r>
            <a:r>
              <a:rPr lang="es-MX" dirty="0"/>
              <a:t>público.”</a:t>
            </a:r>
            <a:endParaRPr lang="en-US" dirty="0"/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“Yo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quiero que otras personas sepan 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que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tu me amas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.”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rgbClr val="0066FF"/>
                </a:solidFill>
              </a:rPr>
              <a:t>Su Mente</a:t>
            </a:r>
            <a:endParaRPr lang="en-US" dirty="0">
              <a:solidFill>
                <a:srgbClr val="0066FF"/>
              </a:solidFill>
            </a:endParaRP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s-MX" dirty="0" smtClean="0"/>
              <a:t>“</a:t>
            </a:r>
            <a:r>
              <a:rPr lang="es-MX" dirty="0"/>
              <a:t>No espero que me pongas atención</a:t>
            </a:r>
            <a:r>
              <a:rPr lang="es-MX" dirty="0" smtClean="0"/>
              <a:t>.”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“Quiero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que seas sincero</a:t>
            </a: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.”</a:t>
            </a:r>
          </a:p>
          <a:p>
            <a:pPr lvl="2">
              <a:lnSpc>
                <a:spcPct val="95000"/>
              </a:lnSpc>
              <a:spcBef>
                <a:spcPts val="600"/>
              </a:spcBef>
            </a:pPr>
            <a:r>
              <a:rPr lang="es-MX" dirty="0" smtClean="0">
                <a:solidFill>
                  <a:srgbClr val="0066FF"/>
                </a:solidFill>
              </a:rPr>
              <a:t>Su Espíritu</a:t>
            </a:r>
            <a:endParaRPr lang="en-US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3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/>
              <a:t>Daños </a:t>
            </a:r>
            <a:r>
              <a:rPr lang="es-GT" dirty="0" smtClean="0"/>
              <a:t>De La Esposa </a:t>
            </a:r>
            <a:r>
              <a:rPr lang="es-GT" dirty="0"/>
              <a:t>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00000"/>
              <a:buNone/>
            </a:pP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	Cuando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Ella Continuamente Mal Interpreta </a:t>
            </a: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</a:t>
            </a:r>
            <a:r>
              <a:rPr lang="es-ES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El Está Diciendo.</a:t>
            </a:r>
          </a:p>
          <a:p>
            <a:pPr lvl="1"/>
            <a:r>
              <a:rPr lang="es-MX" dirty="0"/>
              <a:t>El hombre se frustra porque piensa que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su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esposa no es constante </a:t>
            </a:r>
            <a:r>
              <a:rPr lang="es-MX" dirty="0"/>
              <a:t>en sus </a:t>
            </a:r>
            <a:r>
              <a:rPr lang="es-MX" dirty="0" smtClean="0"/>
              <a:t>respuestas.  </a:t>
            </a:r>
          </a:p>
          <a:p>
            <a:pPr lvl="1"/>
            <a:r>
              <a:rPr lang="es-MX" dirty="0" smtClean="0"/>
              <a:t>La </a:t>
            </a:r>
            <a:r>
              <a:rPr lang="es-MX" dirty="0"/>
              <a:t>verdad es que ella es constante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de acuerdo al nivel de respuesta </a:t>
            </a:r>
            <a:r>
              <a:rPr lang="es-MX" dirty="0"/>
              <a:t>que está dando.  </a:t>
            </a:r>
            <a:endParaRPr lang="es-MX" dirty="0" smtClean="0"/>
          </a:p>
          <a:p>
            <a:pPr lvl="1"/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Es </a:t>
            </a:r>
            <a:r>
              <a:rPr lang="es-MX" dirty="0">
                <a:solidFill>
                  <a:schemeClr val="accent6">
                    <a:lumMod val="75000"/>
                  </a:schemeClr>
                </a:solidFill>
              </a:rPr>
              <a:t>la responsabilidad del hombre </a:t>
            </a:r>
            <a:r>
              <a:rPr lang="es-MX" dirty="0"/>
              <a:t>encontrar en que nivel está respondiendo su </a:t>
            </a:r>
            <a:r>
              <a:rPr lang="es-MX" dirty="0" smtClean="0"/>
              <a:t>esposa</a:t>
            </a:r>
            <a:r>
              <a:rPr lang="es-MX" dirty="0"/>
              <a:t>.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35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82880"/>
            <a:ext cx="2133600" cy="1143000"/>
          </a:xfrm>
        </p:spPr>
        <p:txBody>
          <a:bodyPr>
            <a:normAutofit/>
          </a:bodyPr>
          <a:lstStyle/>
          <a:p>
            <a:r>
              <a:rPr lang="es-GT" sz="2400" dirty="0" smtClean="0"/>
              <a:t>Lo Que La </a:t>
            </a:r>
            <a:br>
              <a:rPr lang="es-GT" sz="2400" dirty="0" smtClean="0"/>
            </a:br>
            <a:r>
              <a:rPr lang="es-GT" sz="2400" dirty="0" smtClean="0"/>
              <a:t>Esposa Dice...</a:t>
            </a:r>
            <a:endParaRPr lang="es-GT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3276600" cy="5029200"/>
          </a:xfrm>
        </p:spPr>
        <p:txBody>
          <a:bodyPr>
            <a:noAutofit/>
          </a:bodyPr>
          <a:lstStyle/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Tu quieres...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Nosotros necesitamos...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La decisión es tuya.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Haz lo que quieras.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Necesitamos hablar.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Claro... ¡Hazlo!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No estoy molesta.</a:t>
            </a:r>
            <a:br>
              <a:rPr lang="es-GT" sz="2400" dirty="0" smtClean="0">
                <a:solidFill>
                  <a:srgbClr val="0066FF"/>
                </a:solidFill>
              </a:rPr>
            </a:br>
            <a:endParaRPr lang="es-GT" sz="2400" dirty="0" smtClean="0">
              <a:solidFill>
                <a:srgbClr val="0066FF"/>
              </a:solidFill>
            </a:endParaRP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Eres... ¡Tan hombre!</a:t>
            </a:r>
            <a:br>
              <a:rPr lang="es-GT" sz="2400" dirty="0" smtClean="0">
                <a:solidFill>
                  <a:srgbClr val="0066FF"/>
                </a:solidFill>
              </a:rPr>
            </a:br>
            <a:endParaRPr lang="es-GT" sz="2400" dirty="0" smtClean="0">
              <a:solidFill>
                <a:srgbClr val="0066FF"/>
              </a:solidFill>
            </a:endParaRP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Sé </a:t>
            </a:r>
            <a:r>
              <a:rPr lang="es-GT" sz="2400" dirty="0" smtClean="0">
                <a:solidFill>
                  <a:srgbClr val="0066FF"/>
                </a:solidFill>
              </a:rPr>
              <a:t>romántico.</a:t>
            </a:r>
            <a:endParaRPr lang="en-US" sz="2400" dirty="0">
              <a:solidFill>
                <a:srgbClr val="0066FF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495800" y="-186690"/>
            <a:ext cx="381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r>
              <a:rPr lang="es-GT" sz="2400" dirty="0" smtClean="0"/>
              <a:t>Lo Que Significa</a:t>
            </a:r>
          </a:p>
          <a:p>
            <a:r>
              <a:rPr lang="es-GT" sz="2400" dirty="0" smtClean="0"/>
              <a:t>En Español...</a:t>
            </a:r>
            <a:endParaRPr lang="es-GT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14800" y="990600"/>
            <a:ext cx="4876800" cy="502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SzPct val="130000"/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4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5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spcBef>
                <a:spcPct val="20000"/>
              </a:spcBef>
              <a:buSzPct val="140000"/>
              <a:buFontTx/>
              <a:buBlip>
                <a:blip r:embed="rId6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Tu quieres...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Yo quiero...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La decisión correcta ya debe ser obvia.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Tú vas a pagar por esto después.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Necesito quejarme.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No quiero que lo hagas.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Por supuesto que estoy molesta, tonto.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Necesitas afeitarte y bañarte... </a:t>
            </a:r>
            <a:b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¡Sudas mucho!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Tengo piernas gordas... </a:t>
            </a:r>
            <a:b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¡Apaga las luces!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33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82880"/>
            <a:ext cx="2133600" cy="1143000"/>
          </a:xfrm>
        </p:spPr>
        <p:txBody>
          <a:bodyPr>
            <a:normAutofit/>
          </a:bodyPr>
          <a:lstStyle/>
          <a:p>
            <a:r>
              <a:rPr lang="es-GT" sz="2400" dirty="0" smtClean="0"/>
              <a:t>Lo Que La </a:t>
            </a:r>
            <a:br>
              <a:rPr lang="es-GT" sz="2400" dirty="0" smtClean="0"/>
            </a:br>
            <a:r>
              <a:rPr lang="es-GT" sz="2400" dirty="0" smtClean="0"/>
              <a:t>Esposa Dice...</a:t>
            </a:r>
            <a:endParaRPr lang="es-GT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3276600" cy="5029200"/>
          </a:xfrm>
        </p:spPr>
        <p:txBody>
          <a:bodyPr>
            <a:noAutofit/>
          </a:bodyPr>
          <a:lstStyle/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Esta cocina no es conveniente.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Quiero nuevas cortinas.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Necesito zapatos para la boda.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Coloca el cuadro allí.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Escucho un ruido.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¿Me amas?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¿Cuánto me amas?</a:t>
            </a:r>
            <a:br>
              <a:rPr lang="es-GT" sz="2400" dirty="0" smtClean="0">
                <a:solidFill>
                  <a:srgbClr val="0066FF"/>
                </a:solidFill>
              </a:rPr>
            </a:br>
            <a:endParaRPr lang="es-GT" sz="2400" dirty="0" smtClean="0">
              <a:solidFill>
                <a:srgbClr val="0066FF"/>
              </a:solidFill>
            </a:endParaRP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Estaré lista en un minuto.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495800" y="-186690"/>
            <a:ext cx="381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r>
              <a:rPr lang="es-GT" sz="2400" dirty="0" smtClean="0"/>
              <a:t>Lo Que Significa</a:t>
            </a:r>
          </a:p>
          <a:p>
            <a:r>
              <a:rPr lang="es-GT" sz="2400" dirty="0" smtClean="0"/>
              <a:t>En Español...</a:t>
            </a:r>
            <a:endParaRPr lang="es-GT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14800" y="990600"/>
            <a:ext cx="4876800" cy="502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SzPct val="130000"/>
              <a:buFontTx/>
              <a:buBlip>
                <a:blip r:embed="rId4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5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6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spcBef>
                <a:spcPct val="20000"/>
              </a:spcBef>
              <a:buSzPct val="140000"/>
              <a:buFontTx/>
              <a:buBlip>
                <a:blip r:embed="rId7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Yo quiero </a:t>
            </a: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una </a:t>
            </a: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nueva casa.</a:t>
            </a:r>
            <a:b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s-GT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...y muebles, y alfombras, y....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Las otras 40 pares no son del tono correcto de blanco.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No, quería decir allá.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Di cuenta que </a:t>
            </a: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casi </a:t>
            </a: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estabas dormido.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Voy a pedir algo muy caro.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Hice algo hoy que no te va a gustar mucho.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Quita </a:t>
            </a: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los zapatos y pon un partido de fútbol en la tele.</a:t>
            </a:r>
          </a:p>
        </p:txBody>
      </p:sp>
    </p:spTree>
    <p:extLst>
      <p:ext uri="{BB962C8B-B14F-4D97-AF65-F5344CB8AC3E}">
        <p14:creationId xmlns:p14="http://schemas.microsoft.com/office/powerpoint/2010/main" val="267355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82880"/>
            <a:ext cx="2133600" cy="1143000"/>
          </a:xfrm>
        </p:spPr>
        <p:txBody>
          <a:bodyPr>
            <a:normAutofit/>
          </a:bodyPr>
          <a:lstStyle/>
          <a:p>
            <a:r>
              <a:rPr lang="es-GT" sz="2400" dirty="0" smtClean="0"/>
              <a:t>Lo Que La </a:t>
            </a:r>
            <a:br>
              <a:rPr lang="es-GT" sz="2400" dirty="0" smtClean="0"/>
            </a:br>
            <a:r>
              <a:rPr lang="es-GT" sz="2400" dirty="0" smtClean="0"/>
              <a:t>Esposa Dice...</a:t>
            </a:r>
            <a:endParaRPr lang="es-GT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3276600" cy="5029200"/>
          </a:xfrm>
        </p:spPr>
        <p:txBody>
          <a:bodyPr>
            <a:noAutofit/>
          </a:bodyPr>
          <a:lstStyle/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¿Estoy gorda?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Tienes que aprender a comunicarte.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¿Me estás escuchando? 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No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Tal vez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Sí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¿Te </a:t>
            </a:r>
            <a:r>
              <a:rPr lang="es-GT" sz="2400" dirty="0" smtClean="0">
                <a:solidFill>
                  <a:srgbClr val="0066FF"/>
                </a:solidFill>
              </a:rPr>
              <a:t>gusta esa receta?</a:t>
            </a:r>
            <a:br>
              <a:rPr lang="es-GT" sz="2400" dirty="0" smtClean="0">
                <a:solidFill>
                  <a:srgbClr val="0066FF"/>
                </a:solidFill>
              </a:rPr>
            </a:br>
            <a:endParaRPr lang="es-GT" sz="2400" dirty="0" smtClean="0">
              <a:solidFill>
                <a:srgbClr val="0066FF"/>
              </a:solidFill>
            </a:endParaRP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¡NO ESTOY GRITANDO!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rgbClr val="0066FF"/>
                </a:solidFill>
              </a:rPr>
              <a:t>Nada</a:t>
            </a:r>
            <a:endParaRPr lang="en-US" sz="2400" dirty="0">
              <a:solidFill>
                <a:srgbClr val="0066FF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495800" y="-186690"/>
            <a:ext cx="381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rlando" pitchFamily="2" charset="0"/>
                <a:ea typeface="+mj-ea"/>
                <a:cs typeface="+mj-cs"/>
              </a:defRPr>
            </a:lvl1pPr>
          </a:lstStyle>
          <a:p>
            <a:r>
              <a:rPr lang="es-GT" sz="2400" dirty="0" smtClean="0"/>
              <a:t>Lo Que Significa</a:t>
            </a:r>
          </a:p>
          <a:p>
            <a:r>
              <a:rPr lang="es-GT" sz="2400" dirty="0" smtClean="0"/>
              <a:t>En Español...</a:t>
            </a:r>
            <a:endParaRPr lang="es-GT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14800" y="990600"/>
            <a:ext cx="5181600" cy="502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SzPct val="130000"/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4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SzPct val="120000"/>
              <a:buFontTx/>
              <a:buBlip>
                <a:blip r:embed="rId5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spcBef>
                <a:spcPct val="20000"/>
              </a:spcBef>
              <a:buSzPct val="140000"/>
              <a:buFontTx/>
              <a:buBlip>
                <a:blip r:embed="rId6"/>
              </a:buBlip>
              <a:defRPr sz="3200" kern="1200">
                <a:solidFill>
                  <a:schemeClr val="tx1"/>
                </a:solidFill>
                <a:effectLst/>
                <a:latin typeface="Franklin Gothic Demi Con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Dime que soy hermosa.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Ponte de acuerdo conmigo.</a:t>
            </a:r>
            <a:b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s-GT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(Muy tarde... ¡YA ESTÁS MUERTO!)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¡NO!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¡NO!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¡NO!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Es fácil de preparar entonces debes acostumbrarte.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¡Si estoy gritando porque es importante!</a:t>
            </a:r>
          </a:p>
          <a:p>
            <a:pPr marL="228600" indent="-228600">
              <a:lnSpc>
                <a:spcPct val="95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¡TODO!</a:t>
            </a:r>
          </a:p>
        </p:txBody>
      </p:sp>
    </p:spTree>
    <p:extLst>
      <p:ext uri="{BB962C8B-B14F-4D97-AF65-F5344CB8AC3E}">
        <p14:creationId xmlns:p14="http://schemas.microsoft.com/office/powerpoint/2010/main" val="180709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-141642"/>
            <a:ext cx="7924798" cy="1143000"/>
          </a:xfrm>
        </p:spPr>
        <p:txBody>
          <a:bodyPr>
            <a:normAutofit/>
          </a:bodyPr>
          <a:lstStyle/>
          <a:p>
            <a:r>
              <a:rPr lang="es-GT" sz="3600" dirty="0"/>
              <a:t>Maneras En Que Dañamos Al Matrimonio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502920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buSzPct val="130000"/>
            </a:pPr>
            <a:r>
              <a:rPr lang="es-GT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Has Dejado “Tu Primer Amor”...</a:t>
            </a:r>
          </a:p>
          <a:p>
            <a:pPr marL="457200" lvl="1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s-MX" dirty="0" smtClean="0"/>
              <a:t>   </a:t>
            </a:r>
          </a:p>
          <a:p>
            <a:pPr lvl="2"/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Recuerda cómo era antes.</a:t>
            </a:r>
          </a:p>
          <a:p>
            <a:pPr lvl="2"/>
            <a:r>
              <a:rPr lang="es-MX" smtClean="0">
                <a:solidFill>
                  <a:schemeClr val="accent6">
                    <a:lumMod val="75000"/>
                  </a:schemeClr>
                </a:solidFill>
              </a:rPr>
              <a:t>Arrepiéntete</a:t>
            </a:r>
            <a:r>
              <a:rPr lang="es-MX" smtClean="0"/>
              <a:t> </a:t>
            </a:r>
            <a:r>
              <a:rPr lang="es-MX" dirty="0" smtClean="0"/>
              <a:t>(con </a:t>
            </a:r>
            <a:r>
              <a:rPr lang="es-MX" dirty="0" smtClean="0"/>
              <a:t>Dios </a:t>
            </a:r>
            <a:r>
              <a:rPr lang="es-MX" dirty="0" smtClean="0"/>
              <a:t>y con tu cónyuge)</a:t>
            </a:r>
          </a:p>
          <a:p>
            <a:pPr lvl="2"/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Haz las primeras obras </a:t>
            </a:r>
            <a:r>
              <a:rPr lang="es-MX" dirty="0" smtClean="0"/>
              <a:t>(volver a lo que era antes).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676400" y="1600200"/>
            <a:ext cx="3352800" cy="5067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ct val="20000"/>
              </a:spcBef>
            </a:pPr>
            <a:r>
              <a:rPr lang="es-G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Apocalipsis 2:4-5</a:t>
            </a:r>
            <a:endParaRPr lang="es-GT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38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32892"/>
            <a:ext cx="3004879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AL06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6800" y="548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2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8595</TotalTime>
  <Words>667</Words>
  <Application>Microsoft Office PowerPoint</Application>
  <PresentationFormat>On-screen Show (4:3)</PresentationFormat>
  <Paragraphs>231</Paragraphs>
  <Slides>36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Franklin Gothic Demi Cond</vt:lpstr>
      <vt:lpstr>Calibri</vt:lpstr>
      <vt:lpstr>Orlando</vt:lpstr>
      <vt:lpstr>Blank</vt:lpstr>
      <vt:lpstr>PowerPoint Presentation</vt:lpstr>
      <vt:lpstr>Conociendo A Los Constructores</vt:lpstr>
      <vt:lpstr>Conociendo A Los Constructores</vt:lpstr>
      <vt:lpstr>Conociendo A Los Constructores</vt:lpstr>
      <vt:lpstr>Maneras En Que Dañamos Al Matrimonio</vt:lpstr>
      <vt:lpstr>Daños Del Marido Al Matrimonio</vt:lpstr>
      <vt:lpstr>Daños Del Marido Al Matrimonio</vt:lpstr>
      <vt:lpstr>Daños Del Marido Al Matrimonio</vt:lpstr>
      <vt:lpstr>Daños Del Marido Al Matrimonio</vt:lpstr>
      <vt:lpstr>Daños Del Marido Al Matrimonio</vt:lpstr>
      <vt:lpstr>Daños Del Marido Al Matrimonio</vt:lpstr>
      <vt:lpstr>Daños Del Marido Al Matrimonio</vt:lpstr>
      <vt:lpstr>Daños Del Marido Al Matrimonio</vt:lpstr>
      <vt:lpstr>Daños Del Marido Al Matrimonio</vt:lpstr>
      <vt:lpstr>Daños Del Marido Al Matrimonio</vt:lpstr>
      <vt:lpstr>Maneras En Que Dañamos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Daños De La Esposa Al Matrimonio</vt:lpstr>
      <vt:lpstr>Lo Que La  Esposa Dice...</vt:lpstr>
      <vt:lpstr>Lo Que La  Esposa Dice...</vt:lpstr>
      <vt:lpstr>Lo Que La  Esposa Dice...</vt:lpstr>
      <vt:lpstr>Maneras En Que Dañamos Al Matrimonio</vt:lpstr>
      <vt:lpstr>PowerPoint Presentation</vt:lpstr>
      <vt:lpstr>PowerPoint Presentation</vt:lpstr>
    </vt:vector>
  </TitlesOfParts>
  <Company>FBC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Lott</dc:creator>
  <cp:lastModifiedBy>David Lott</cp:lastModifiedBy>
  <cp:revision>70</cp:revision>
  <cp:lastPrinted>2013-10-04T20:08:06Z</cp:lastPrinted>
  <dcterms:created xsi:type="dcterms:W3CDTF">2013-09-28T21:06:40Z</dcterms:created>
  <dcterms:modified xsi:type="dcterms:W3CDTF">2013-10-05T17:06:49Z</dcterms:modified>
</cp:coreProperties>
</file>